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BBB59"/>
    <a:srgbClr val="FFFFFF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2-07-08T14:57:2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5733 13879,'0'-18,"18"18,19 0,-19 0,0 0,0 0,0 0,0 0,19 0,-1 0,-18 18,0-18,-18 37,37-1,-19-18,-18 0,0 0,0 19,0-1,0 0,0-36,0 36,0 1,0-1,-37 0,37-36,-18 18,0 1,18-1,-18-18,0 0</inkml:trace>
  <inkml:trace contextRef="#ctx0" brushRef="#br0" timeOffset="488.0279">5915 14024,'0'0,"0"55,0 54,0-37,0 1,0 18,0-37,0 19,0-19,0 0,0-17,0-1,0 0,0-18,0 1</inkml:trace>
  <inkml:trace contextRef="#ctx0" brushRef="#br0" timeOffset="1401.0801">6314 13897,'0'37,"0"-37,0 36,36 18,-36-17,0-37,0 18,0 0,0 0,0 0,0 19,0-19,0-18,18 36,-18-36,18-54,19-19,-37 19,18 17,18-17,-18 36,-18-19,18 19,1 0,-19 18,18 0,0 18,0 0,0 1,0-1,-18 0,18 0,-18 0,0-18,0 18,0 0,0 1,0-19,0 18,0 0,0 0,0-18,0 18</inkml:trace>
  <inkml:trace contextRef="#ctx0" brushRef="#br0" timeOffset="1800.1029">6913 13988,'18'18,"-18"19,0 17,0-18,18 1,-18 17,18-18,-18-36,0 18,0 19,0-37,0 36,0-36,18 18</inkml:trace>
  <inkml:trace contextRef="#ctx0" brushRef="#br0" timeOffset="2217.1268">6894 13861,'0'-36,"0"36,0-18,0 18,0-18,0 18,19 0,-19 0,18 0</inkml:trace>
  <inkml:trace contextRef="#ctx0" brushRef="#br0" timeOffset="3209.1835">7348 14024,'0'37,"0"-19,0 18,0 0,0-36,0 37,0-19,0-18,0 36,0-18,0 0,0 1,36-19,1-19,-1-35,-18 36,0-18,18-1,-17 1,-1 0,18-1,-36 19,54-18,-54 36,19-18,-1 18,0 0,0 0,0 36,0 0,0 1,-18-1,0-18,0 0,0 19,0-37,19 18,-19 0,0 0,0-18,0 18,0 0,0 0,0-18,18 0</inkml:trace>
  <inkml:trace contextRef="#ctx0" brushRef="#br0" timeOffset="3712.2123">7947 13952,'0'0,"36"0,0 0,-36 0,37 0,-1 0,0 0,-18 0,19 0,-19 0,-18 0,18 0,0 0,0 0</inkml:trace>
  <inkml:trace contextRef="#ctx0" brushRef="#br0" timeOffset="4306.2463">8110 13789,'-18'0,"18"18,0 18,0 18,0 1,0-1,0-36,0 37,0-1,0-17,0-1,0 0,0 19,0-1,18 0,-18-35,18-1,0 0,0 0,19-18,-37 0,36 0,-18 0,-18 0,18 0,0 0,-18-18</inkml:trace>
  <inkml:trace contextRef="#ctx0" brushRef="#br0" timeOffset="5320.3043">8890 13498,'0'-18,"0"18,0 0,-18 0,18-18,-18 0,0 18,0 0,18 0,-19 0,1 0,0 0,18 0,-18 0,0 0,0 0,18 0,-18 0,18 0,-37 18,37 0,0 18,0-17,0 17,0 36,0-35,0-1,0 37,0-19,0 37,18-1,-18-17,0-19,19 1,-19-1,36 37,-36-37,0-17,0-19,0 18,0-18,0 0,0-18,-18 0,0 0,-1-18</inkml:trace>
  <inkml:trace contextRef="#ctx0" brushRef="#br0" timeOffset="5848.3345">8527 14024,'18'-18,"-18"18,37 0,-1 0,18 0,1 0,-37 0,18 0,-18 0,1 0,17 0,-36 0,18 0,0 0,0 0,-18 0,18 0,1 0</inkml:trace>
  <inkml:trace contextRef="#ctx0" brushRef="#br0" timeOffset="6520.3729">9271 13716,'0'0,"0"0,0 0,-36 0,18 36,0-18,-1 19,19-1,0-18,-36 37,18-1,18-18,0 19,0-1,-18-36,18 37,0 17,0-17,0-1,0 1,0-1,0-18,0-18,0 1,18-1,-18 0,18 18,18-18,-17-18,17 0,-18 0,36 0,-17 0,-1 0,-18 0,18 0,-36 0</inkml:trace>
  <inkml:trace contextRef="#ctx0" brushRef="#br0" timeOffset="7152.4091">9580 13770,'0'0,"18"37,0-19,-18 0,0 18,18-18,-18 1,0 17,0-36,0 18,18 18</inkml:trace>
  <inkml:trace contextRef="#ctx0" brushRef="#br0" timeOffset="7632.4365">9725 13807,'0'0,"0"0,0 18,0 0,0 0,18 18,-18-17,0-19,0 36,0 0,0-18,0 0,0 1</inkml:trace>
  <inkml:trace contextRef="#ctx0" brushRef="#br0" timeOffset="8409.481">10124 13897,'-18'19,"18"-19,-18 36,-1 18,19-36,-18 1,18-1,0 18,0-36,0 36,0-18,0-18,0 37,0-1,18-18,-18 0,19-18,-1 0,0 0,0 0,0 0,0 0,-18 0,18 0,1 0,-1 0,-18-18,0 18,0-18,0-18,0 18,0 18,0-37,0 19,0 0,0 0</inkml:trace>
  <inkml:trace contextRef="#ctx0" brushRef="#br0" timeOffset="9704.5551">10160 13988,'0'0,"0"0,0 0,18 0,0 0,1 0,-19 0,0 0,0 18,0 0,0-18,0 19,0-19</inkml:trace>
  <inkml:trace contextRef="#ctx0" brushRef="#br0" timeOffset="10312.5898">10614 14024,'0'19,"-18"35,-73 19,55-1,-73 55,54-54,1 17,18-35,-37 36,55-37,-18 0,-1-17,37 35,-72 19,54-37,-37 19,55-73,-18 54,0-17,0-37,18 0,0-37</inkml:trace>
  <inkml:trace contextRef="#ctx0" brushRef="#br0" timeOffset="11113.6356">10559 14768,'-18'0,"18"18,-18 1,0 35,18-36,-18 37,18-55,0 36,0-36,0 36,0-18,0-18,0 37,0-19,0-18,0 18,0-18,18 0,0 0,0 0,0 0,19 0,-19 0,0 0,0-36,-18 36,18-37,18-17,-17 18,-19-19,0 37,0 0,0 0,0 0,0 18,0-37,0 37,0-18,0 0,-19-18,-17 36,36 0,-36 0,0 0,17 0,1 0,0 0,0 0,18 0,-18 0,0 0</inkml:trace>
  <inkml:trace contextRef="#ctx0" brushRef="#br0" timeOffset="12056.6896">11485 14514,'-19'-18,"38"0,35-18,-18 36,-36 0,37 0,-19 0,0 0,0 0,0 0,0 0,-18 0,37 18,-1 0,-18 18,18 1,-36-19,0-18,18 36,-18 18,0-54,0 37,0-19,0 0,0 18,0 1,-36-19,18 0,-18 18,18-18,-19 0,19 1,-18-1,18-18,18 0,-37 0,37 0</inkml:trace>
  <inkml:trace contextRef="#ctx0" brushRef="#br0" timeOffset="12664.7244">11557 14551,'-36'36,"36"-18,0 36,0-17,0-19,0 18,0 0,0 1,0-19,0 36,0-17,0-1,0 18,0 1,0-19,0 0,0 1,0-1,0-18,0 18,0 1,0-19,0-18,0 36,0-18,0 0,0-18</inkml:trace>
  <inkml:trace contextRef="#ctx0" brushRef="#br0" timeOffset="13560.7756">12573 13716,'0'0,"0"18,0 37,0-37,-18 36,0-36,0 0,18 1,0-1</inkml:trace>
  <inkml:trace contextRef="#ctx0" brushRef="#br0" timeOffset="14040.8031">12755 13789,'0'0,"0"36,0-18,0 0,0 18,0 1,-19-19,19 36,-18-54,18 18,0-18,0 37,-18-19</inkml:trace>
  <inkml:trace contextRef="#ctx0" brushRef="#br0" timeOffset="15376.8795">13190 14895,'-18'37,"18"-37,0 36,0-18,0-18,0 18,0 0,0 0,-18 1,0-1,18-18,-19 18,19 0,-36 0,18 0,0 0,0 1,0-1,-1-18,19 18</inkml:trace>
  <inkml:trace contextRef="#ctx0" brushRef="#br0" timeOffset="16192.9262">13934 14551,'0'18,"0"54,0 37,0 36,0-54,0 72,0-36,0-36,0 36,0-18,0-37,0-53,0-1,0-55,0-35</inkml:trace>
  <inkml:trace contextRef="#ctx0" brushRef="#br0" timeOffset="17015.9732">13988 14569,'18'-18,"19"18,-19 0,0 0,18 0,-18 18,1-18,-19 18,18 0,0 0,0 0,0 19,0-19,-18 0,0 18,0-36,0 36,0 1,0-37,0 36,0-18,0 18,0-36,0 19,-18-19,18 18,-18-18,0 18,0-18,0 0,-1 0,1 18,0-18,0 0,18 0,-18 0,0 0,0 0,18 0,-37 0</inkml:trace>
  <inkml:trace contextRef="#ctx0" brushRef="#br0" timeOffset="17913.0246">14496 14496,'18'0,"55"0,-19 0,1 0,-19 0,0 0,-36 0,19 0,-1 0,0 0</inkml:trace>
  <inkml:trace contextRef="#ctx0" brushRef="#br0" timeOffset="18625.0653">14714 14369,'-18'0,"-18"18,17 19,19 17,0-36,0 18,0 1,0-1,0 18,0-17,0-19,0 18,0 0,0 1,0-19,0 18,0 19,0-37,0-18,0 18,0 0,0 0,0-18,0 36,0-36,0 0,37 19,-37-19,36 0,0 0,1 0,-1 0,18 0,1 0,-1-19,-18 1,-17 18,-19-18,18 0</inkml:trace>
  <inkml:trace contextRef="#ctx0" brushRef="#br0" timeOffset="20041.1463">15440 14569,'0'0,"36"36,-36-18,0 0,0-18,0 37,0-19,0-18,0 18,0 18,0-18,18 37,-18-55,0 18,0 0,0 0,0-18,18 18,-18 19,0-37,0 18,0-18,0 18,0-36,0-19,0-17,0 18,0-1,18-17,-18 36,19-18,-19 17,0 19,0-36,18 36,0-36,-18 18,18 0,0 18,0-19,-18 19,18 0,1 0,17 0,-36 0,18 19,18-1,-18 0</inkml:trace>
  <inkml:trace contextRef="#ctx0" brushRef="#br0" timeOffset="21041.2035">16093 13698,'18'0,"0"0,18 18,1 18,17 37,-36-55,37 36,-37 1,36 17,-54-35,18-1,1 0,17 19,-36-19,0 18,0 1,0-37,0 55,0-19,0 19,0-19,0 0,0 1,0-1,-18 1,18-19,-18 0,-1 19,19-37,-36 18,36 0,0-17,-36 35,18-36,18 18,-18-17,-19 35,19-54,18 18,-36 0,36 0,-36 1,36 17,-37-18,37 0,-18-18,0 0,18 0</inkml:trace>
  <inkml:trace contextRef="#ctx0" brushRef="#br0" timeOffset="21456.2272">16909 14514</inkml:trace>
  <inkml:trace contextRef="#ctx0" brushRef="#br0" timeOffset="22033.2602">16927 14732,'0'18,"0"0,0-18,19 18,-19 1,18-19,0 36,-18-36,18 36,-18-18,0-18,0 18,0 1,0-1,0 18,0-36,0 18,0-18,0 36,0-17,-18-1,0-18,18 0,-18 0,18 18</inkml:trace>
  <inkml:trace contextRef="#ctx0" brushRef="#br0" timeOffset="31056.7763">13789 15204,'-18'-18,"-1"18,1-37,0 37,18-18,-36-18,18 18,18 0,-18 18,-19-55,19 37,18 0,0 0,-36 0,36-19,0 1,-18 0,18-19,0 19,0 0,0-19,0 1,0 36,0 0,0-37,18 55,-18-18,0 18,0-36,36 36,-36 0,36 0,-17 0,-1 0,0 18,0-18,18 18,-36 0,18-18,-18 18,0 0,0 1,19 53,-19-72,0 36,0 1,0-1,0 0,0-18,-19 19,19-1,-18-18,0 37,18-55,-18 36,18-18,0-18,-18 36,18-36,-18 37,18-37,0 18,0 0,0 0,0-18,0 18,0 0,0 0,0-18,0 19,0-1,0 0,18-18,18 0,-18 0,19 0,-19 0,18 0,0-36,1 36,-1-37,-18 19,0 0,0 0,0 0,-18 0,19-1,-19 19,18-36,-18 18,0 18,0-18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2-07-08T14:59:57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9289 4046,'0'0,"0"36,0 19,0-1,0 19,0-19,0 0,18 1,-18-37,0 18,19-18,-19 19,0-19,0 18,0 0,18 1,-18-19,0 18,0-18,0-18,18 18,-18 1,18-19,36 36,-35-36,35 0,37 36,-19-36,19 18,36 0,-54-18,35 19,-17-19,18 36,0-18,-37-18,1 0,0 0,17 18,-35-18,-1 18,37 0,-19 1,-17-19,17 0,-35 0,90 18,-91 0,73-18,-18 0,-37 18,55 0,-73 0,37-18,-1 0,1 0,54 0,-18 0,-19 0,19 0,-36 0,-1 0,37 0,-54 0,17 0,-17 0,17 0,1 0,36 0,-19-18,19 18,0-18,0 0,-36 18,17-36,-17 36,-37-19,37 19,17-18,-17 18,0-18,35 18,-17-18,-18 0,36 18,-37-18,1 18,17 0,-35 0,-1 0,-17 0,17 0,0 0,1 0,-19 0,19 0,-1 0,19 0,17 0,-35 0,-19 0,18 0,1 0,-37 0,36 0,1 0,-19 0,0 0,19-18,-1 18,55-37,-73 19,73 18,-72 0,90 0,-91-18,36 0,-17 0,-1 18,-36 0,19 0,-19-18,36-1,-17 19,-1 0,-18-18,-18 0,18 18,0 0,0-18,-18 18,19-18,-19 0,0-19,18 19,0-18,-18 18,0-37,0 37,0-18,0 0,0-19,0 1,0-1,0 1,0 0,0-1,-18 37,18-18,0 18,0 18,0-37,-18 19,-1 0,19 18,-36 0,-18 0,-1 0,-35 0,17 0,-36 0,-18 0,36 0,-17 0,17 0,18 0,-54 0,18 0,19 0,-19 0,36 0,1 0,-19 0,-36 0,91 0,-55 0,37 0,-19 0,0 0,-17 0,35 0,-17 0,17 0,1 0,-19 0,1 0,-1 0,-18 0,37 0,0 0,-19 0,0 0,19 0,-19 0,19 0,0 0,-19 0,19 0,-1 0,-17 0,-1 0,0 0,1 0,17 0,-17 0,-1 0,1 0,-1 0,1 0,35 0,-17 0,-19 0,19 0,-19 0,37 0,-18 0,-1 0,1 0,-19 0,37 0,-37 0,1 0,-37 0,36 0,-36 0,19 0,-1 0,18 0,19 0,-19 0,37 0,-18 0,17 0,1 0,-18 0,-1 0,19 0,-37 0,19 0,-19 0,1 0,-1 0,1 0,17 0,19 0,-18 0,17 0,1 0,0 0,-37 0,55 0,-36 0,35 0,-17 0,0 0,0 0,17 0,-17 0,36 0,-18 0,18 0,-36 0,18 0,18 0,-37 0,37 0,-18 0,18 0,-36 0,18 0,0 0,-19 0,37 0,-54 0,36 0,-19 0,-17 0,18 0,-1 0,37 0,-18 0,0 0</inkml:trace>
  <inkml:trace contextRef="#ctx0" brushRef="#br0" timeOffset="12960.7413">16909 6078,'18'-36,"55"36,0 0,35 0,38 0,-19 0,18 0,-18 0,0 0,-18 0,-1 0,1 0,36 0,-18 0,55 0,-37 0,-18 0,18 0,-18 0,-36 0,0 0,-37 0,-18 0,-18 0,1 0,-1 0,0 0,-18 0</inkml:trace>
  <inkml:trace contextRef="#ctx0" brushRef="#br0" timeOffset="40424.3122">6858 13662,'0'0,"0"0,18 0,19 0,-19 0,0 0,18 0,-18 0,19 0,17 0,-36 0,37 0,-37 0,18 0,-18 0,-18 0,18 0,0 0,1 0,-19 0,18 0,0 0</inkml:trace>
  <inkml:trace contextRef="#ctx0" brushRef="#br0" timeOffset="41464.3717">7493 13462,'36'0,"1"0,-19 18,18 0,19 19,-19-37,0 18,0 0,19 0,-37 0,18-18,1 18,-37-18,36 37,0-37,0 0,-17 0,-1 18,18-18,-36 0,36 0,-18 0,1 0,-1 36,-18-36,0 36,0-18,0 1,0 17,-18 0,-1-18,-35 55,18-37,-1-18,-17 37,18-37,18 0,-1 0,19-18,-36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542D-8AC2-4C20-91AF-CD6BC5130DD2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1FDC-B162-4456-8A81-6A037427D7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9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1FDC-B162-4456-8A81-6A037427D79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8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42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72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48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6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69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37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6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4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417E-1DF2-463F-9629-792FFDD1F875}" type="datetimeFigureOut">
              <a:rPr lang="zh-TW" altLang="en-US" smtClean="0"/>
              <a:t>2012/7/8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1995-3F66-4177-A639-1FDEC8A718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2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EFAC417E-1DF2-463F-9629-792FFDD1F875}" type="datetimeFigureOut">
              <a:rPr lang="zh-TW" altLang="en-US" smtClean="0"/>
              <a:pPr/>
              <a:t>2012/7/8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62671995-3F66-4177-A639-1FDEC8A71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0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74536" y="1484784"/>
            <a:ext cx="5040560" cy="1470025"/>
          </a:xfrm>
        </p:spPr>
        <p:txBody>
          <a:bodyPr>
            <a:noAutofit/>
          </a:bodyPr>
          <a:lstStyle/>
          <a:p>
            <a:r>
              <a:rPr lang="en-US" altLang="zh-TW" sz="5400" dirty="0" smtClean="0">
                <a:solidFill>
                  <a:srgbClr val="00B050"/>
                </a:solidFill>
              </a:rPr>
              <a:t>101</a:t>
            </a:r>
            <a:r>
              <a:rPr lang="zh-TW" altLang="en-US" sz="5400" dirty="0" smtClean="0">
                <a:solidFill>
                  <a:srgbClr val="00B050"/>
                </a:solidFill>
              </a:rPr>
              <a:t>北一女中</a:t>
            </a:r>
            <a:r>
              <a:rPr lang="en-US" altLang="zh-TW" sz="5400" dirty="0" smtClean="0">
                <a:solidFill>
                  <a:srgbClr val="00B050"/>
                </a:solidFill>
              </a:rPr>
              <a:t/>
            </a:r>
            <a:br>
              <a:rPr lang="en-US" altLang="zh-TW" sz="5400" dirty="0" smtClean="0">
                <a:solidFill>
                  <a:srgbClr val="00B050"/>
                </a:solidFill>
              </a:rPr>
            </a:br>
            <a:r>
              <a:rPr lang="zh-TW" altLang="en-US" sz="5400" dirty="0" smtClean="0">
                <a:solidFill>
                  <a:srgbClr val="00B050"/>
                </a:solidFill>
              </a:rPr>
              <a:t>資訊選手培訓營</a:t>
            </a:r>
            <a:endParaRPr lang="zh-TW" altLang="en-US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pic1a.nipic.com/2008-12-09/2008129141546167_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" t="-1667" r="1375" b="19917"/>
          <a:stretch/>
        </p:blipFill>
        <p:spPr bwMode="auto">
          <a:xfrm>
            <a:off x="-972616" y="2780928"/>
            <a:ext cx="6223932" cy="3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923928" y="3501008"/>
            <a:ext cx="4104456" cy="16805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妳不可不了解的指標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33598" y="4211796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2012.07.08 Nan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79835" y="1916832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char </a:t>
            </a:r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[] = </a:t>
            </a:r>
            <a:r>
              <a:rPr lang="en-US" altLang="zh-TW" sz="2800" dirty="0" smtClean="0">
                <a:solidFill>
                  <a:srgbClr val="FF00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“hello world”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;</a:t>
            </a:r>
          </a:p>
          <a:p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char *</a:t>
            </a:r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= </a:t>
            </a:r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str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+ 3;</a:t>
            </a:r>
          </a:p>
          <a:p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printf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“%s\n”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, </a:t>
            </a:r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 );</a:t>
            </a:r>
          </a:p>
          <a:p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printf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“%c\n”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, </a:t>
            </a:r>
            <a:r>
              <a:rPr lang="en-US" altLang="zh-TW" sz="2800" dirty="0" err="1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ptr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[</a:t>
            </a:r>
            <a:r>
              <a:rPr lang="en-US" altLang="zh-TW" sz="2800" dirty="0" smtClean="0">
                <a:solidFill>
                  <a:schemeClr val="accent4"/>
                </a:solidFill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2</a:t>
            </a:r>
            <a:r>
              <a:rPr lang="en-US" altLang="zh-TW" sz="2800" dirty="0" smtClean="0">
                <a:latin typeface="Courier New" pitchFamily="49" charset="0"/>
                <a:ea typeface="微軟正黑體" pitchFamily="34" charset="-120"/>
                <a:cs typeface="Courier New" pitchFamily="49" charset="0"/>
              </a:rPr>
              <a:t>]);</a:t>
            </a:r>
            <a:endParaRPr lang="zh-TW" altLang="en-US" sz="2800" dirty="0">
              <a:latin typeface="Courier New" pitchFamily="49" charset="0"/>
              <a:ea typeface="微軟正黑體" pitchFamily="34" charset="-120"/>
              <a:cs typeface="Courier New" pitchFamily="49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練習時間！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33008" y="422446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這樣會輸出什麼呢？</a:t>
            </a:r>
            <a:endParaRPr lang="zh-TW" altLang="en-US" sz="3200" dirty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0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7240" y="1484784"/>
            <a:ext cx="4330824" cy="2794322"/>
          </a:xfrm>
        </p:spPr>
        <p:txBody>
          <a:bodyPr/>
          <a:lstStyle/>
          <a:p>
            <a:r>
              <a:rPr lang="zh-TW" altLang="en-US" dirty="0" smtClean="0"/>
              <a:t>現在，有沒有覺得指標不再是一團迷霧了呢？</a:t>
            </a:r>
            <a:endParaRPr lang="zh-TW" altLang="en-US" dirty="0"/>
          </a:p>
        </p:txBody>
      </p:sp>
      <p:pic>
        <p:nvPicPr>
          <p:cNvPr id="2050" name="Picture 2" descr="http://blog.ce.cn/sp1/blog_attachments/image_2010/12/080022774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198887" cy="52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2063880" y="4839840"/>
              <a:ext cx="4056480" cy="816840"/>
            </p14:xfrm>
          </p:contentPart>
        </mc:Choice>
        <mc:Fallback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4520" y="4830480"/>
                <a:ext cx="4075200" cy="8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6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-464096" y="126876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再多講一點點：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結構</a:t>
            </a:r>
            <a:r>
              <a:rPr lang="en-US" altLang="zh-TW" dirty="0" smtClean="0"/>
              <a:t>(structure)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pic>
        <p:nvPicPr>
          <p:cNvPr id="9218" name="Picture 2" descr="http://www.kuoyang.com.tw/se/Download/PorductImage/ME6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441850" cy="26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71800" y="1916832"/>
            <a:ext cx="36872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STURCT_NAME{</a:t>
            </a:r>
          </a:p>
          <a:p>
            <a:pPr lvl="1"/>
            <a:r>
              <a:rPr lang="en-US" altLang="zh-TW" sz="2400" b="1" dirty="0" smtClean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FIELD_NAME;</a:t>
            </a:r>
          </a:p>
          <a:p>
            <a:pPr lvl="1"/>
            <a:r>
              <a:rPr lang="en-US" altLang="zh-TW" sz="2400" b="1" dirty="0" smtClean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zh-TW" sz="2400" dirty="0">
                <a:latin typeface="Courier New" pitchFamily="49" charset="0"/>
                <a:cs typeface="Courier New" pitchFamily="49" charset="0"/>
              </a:rPr>
              <a:t>FIELD_NAME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r>
              <a:rPr lang="en-US" altLang="zh-TW" sz="2400" b="1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altLang="zh-TW" sz="2400" dirty="0">
                <a:latin typeface="Courier New" pitchFamily="49" charset="0"/>
                <a:cs typeface="Courier New" pitchFamily="49" charset="0"/>
              </a:rPr>
              <a:t>FIELD_NAME;</a:t>
            </a:r>
          </a:p>
          <a:p>
            <a:pPr lvl="1"/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altLang="zh-TW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zh-TW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//…</a:t>
            </a:r>
          </a:p>
          <a:p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zh-TW" alt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/>
              <a:t>結構的語法大概長</a:t>
            </a:r>
            <a:r>
              <a:rPr lang="zh-TW" altLang="en-US" sz="3600" dirty="0" smtClean="0"/>
              <a:t>這樣</a:t>
            </a:r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940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5346" y="260648"/>
            <a:ext cx="2576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student{</a:t>
            </a:r>
          </a:p>
          <a:p>
            <a:pPr lvl="1"/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id;</a:t>
            </a:r>
          </a:p>
          <a:p>
            <a:pPr lvl="1"/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weight;</a:t>
            </a:r>
          </a:p>
          <a:p>
            <a:pPr lvl="1"/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height;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43808" y="972446"/>
            <a:ext cx="59923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 lvl="1"/>
            <a:r>
              <a:rPr lang="en-US" altLang="zh-TW" sz="24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zh-TW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student me;</a:t>
            </a:r>
          </a:p>
          <a:p>
            <a:pPr lvl="1"/>
            <a:r>
              <a:rPr lang="en-US" altLang="zh-TW" sz="24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zh-TW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2400" dirty="0">
                <a:latin typeface="Courier New" pitchFamily="49" charset="0"/>
                <a:cs typeface="Courier New" pitchFamily="49" charset="0"/>
              </a:rPr>
              <a:t>student </a:t>
            </a:r>
            <a:r>
              <a:rPr lang="zh-TW" alt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= &amp;me;</a:t>
            </a:r>
            <a:endParaRPr lang="en-US" altLang="zh-TW" sz="2400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me</a:t>
            </a:r>
            <a:r>
              <a:rPr lang="en-US" altLang="zh-TW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id = 5;</a:t>
            </a:r>
          </a:p>
          <a:p>
            <a:pPr lvl="1"/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me</a:t>
            </a:r>
            <a:r>
              <a:rPr lang="en-US" altLang="zh-TW" sz="2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weight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= 57.0;</a:t>
            </a:r>
          </a:p>
          <a:p>
            <a:pPr lvl="1"/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me</a:t>
            </a:r>
            <a:r>
              <a:rPr lang="en-US" altLang="zh-TW" sz="2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 = 166.5;</a:t>
            </a:r>
          </a:p>
          <a:p>
            <a:pPr lvl="1"/>
            <a:endParaRPr lang="en-US" altLang="zh-TW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(“%d, %.2lf, %.2lf\n”, </a:t>
            </a:r>
          </a:p>
          <a:p>
            <a:pPr lvl="1"/>
            <a:r>
              <a:rPr lang="en-US" altLang="zh-TW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altLang="zh-TW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id,</a:t>
            </a:r>
          </a:p>
          <a:p>
            <a:pPr lvl="1"/>
            <a:r>
              <a:rPr lang="en-US" altLang="zh-TW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altLang="zh-TW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weight,</a:t>
            </a:r>
          </a:p>
          <a:p>
            <a:pPr lvl="1"/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TW" sz="2400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altLang="zh-TW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height);</a:t>
            </a:r>
          </a:p>
          <a:p>
            <a:pPr lvl="1"/>
            <a:endParaRPr lang="en-US" altLang="zh-TW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2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zh-TW" alt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78092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如果是變數本身要存取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用點點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436510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如果要透過指標存取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用箭號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-&gt;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544696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-&gt;id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的效力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等同於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).id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筆跡 8"/>
              <p14:cNvContentPartPr/>
              <p14:nvPr/>
            </p14:nvContentPartPr>
            <p14:xfrm>
              <a:off x="2468880" y="1417320"/>
              <a:ext cx="4559400" cy="3664440"/>
            </p14:xfrm>
          </p:contentPart>
        </mc:Choice>
        <mc:Fallback>
          <p:pic>
            <p:nvPicPr>
              <p:cNvPr id="9" name="筆跡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9520" y="1407960"/>
                <a:ext cx="4578120" cy="36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1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ina.com.hk/news/cr/2009/0511/1642437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00" y="1330796"/>
            <a:ext cx="5338564" cy="53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908720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指標，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是一個神祕</a:t>
            </a:r>
            <a:endParaRPr lang="en-US" altLang="zh-TW" sz="3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而複雜的存在。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4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ywfjy.cn/uploads/allimg/120308/13_12030800542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807"/>
            <a:ext cx="10266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363704" y="1916832"/>
            <a:ext cx="3367208" cy="2952328"/>
          </a:xfrm>
          <a:prstGeom prst="wedgeRoundRectCallout">
            <a:avLst>
              <a:gd name="adj1" fmla="val 79918"/>
              <a:gd name="adj2" fmla="val 243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指標表示：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妳誤會我了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啦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我很單純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′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▽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`)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8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3.nipic.com/20090713/1046292_093949074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1951479" y="1268760"/>
            <a:ext cx="5481191" cy="53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 rot="1421984">
            <a:off x="4543356" y="18782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變數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27584" y="620688"/>
            <a:ext cx="513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說到底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指標不過也就只是個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….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82412" y="319087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86382" y="279236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63215" y="306896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double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43978" y="3329721"/>
            <a:ext cx="1532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float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char *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unsigned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char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800138" y="1700808"/>
            <a:ext cx="3130806" cy="720080"/>
          </a:xfrm>
          <a:prstGeom prst="wedgeRectCallout">
            <a:avLst>
              <a:gd name="adj1" fmla="val 48478"/>
              <a:gd name="adj2" fmla="val 985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記憶體位置，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目標是一個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int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467544" y="2939752"/>
            <a:ext cx="2101189" cy="720080"/>
          </a:xfrm>
          <a:prstGeom prst="wedgeRectCallout">
            <a:avLst>
              <a:gd name="adj1" fmla="val 76015"/>
              <a:gd name="adj2" fmla="val 226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整數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6543978" y="1556792"/>
            <a:ext cx="2101189" cy="720080"/>
          </a:xfrm>
          <a:prstGeom prst="wedgeRectCallout">
            <a:avLst>
              <a:gd name="adj1" fmla="val -66231"/>
              <a:gd name="adj2" fmla="val 1041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長浮點數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51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0466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= 5;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05639"/>
              </p:ext>
            </p:extLst>
          </p:nvPr>
        </p:nvGraphicFramePr>
        <p:xfrm>
          <a:off x="251520" y="1073887"/>
          <a:ext cx="28092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878"/>
                <a:gridCol w="720080"/>
                <a:gridCol w="1318290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51520" y="3573016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*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= &amp;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131840" y="4715852"/>
            <a:ext cx="5184576" cy="1508267"/>
            <a:chOff x="3131840" y="4715852"/>
            <a:chExt cx="5184576" cy="1508267"/>
          </a:xfrm>
        </p:grpSpPr>
        <p:sp>
          <p:nvSpPr>
            <p:cNvPr id="9" name="平行四邊形 8"/>
            <p:cNvSpPr/>
            <p:nvPr/>
          </p:nvSpPr>
          <p:spPr>
            <a:xfrm>
              <a:off x="3131840" y="5231155"/>
              <a:ext cx="5184576" cy="992964"/>
            </a:xfrm>
            <a:prstGeom prst="parallelogram">
              <a:avLst>
                <a:gd name="adj" fmla="val 939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立方體 9"/>
            <p:cNvSpPr/>
            <p:nvPr/>
          </p:nvSpPr>
          <p:spPr>
            <a:xfrm>
              <a:off x="5058334" y="4790943"/>
              <a:ext cx="1584176" cy="100811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876256" y="5233227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叫我記憶體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004048" y="577461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>0xFF968C00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177580" y="4715852"/>
              <a:ext cx="133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0xFFACBB00</a:t>
              </a:r>
              <a:endParaRPr lang="zh-TW" altLang="en-US" dirty="0"/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8606"/>
              </p:ext>
            </p:extLst>
          </p:nvPr>
        </p:nvGraphicFramePr>
        <p:xfrm>
          <a:off x="251520" y="4221088"/>
          <a:ext cx="28092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878"/>
                <a:gridCol w="720080"/>
                <a:gridCol w="1318290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ptr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 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0xFF968C00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2267744" y="6265665"/>
            <a:ext cx="479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dereference: *</a:t>
            </a:r>
            <a:r>
              <a:rPr lang="en-US" altLang="zh-TW" sz="28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num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133231" y="999892"/>
            <a:ext cx="5184576" cy="1937232"/>
            <a:chOff x="3133231" y="999892"/>
            <a:chExt cx="5184576" cy="1937232"/>
          </a:xfrm>
        </p:grpSpPr>
        <p:grpSp>
          <p:nvGrpSpPr>
            <p:cNvPr id="16" name="群組 15"/>
            <p:cNvGrpSpPr/>
            <p:nvPr/>
          </p:nvGrpSpPr>
          <p:grpSpPr>
            <a:xfrm>
              <a:off x="3133231" y="999892"/>
              <a:ext cx="5184576" cy="1937232"/>
              <a:chOff x="3133231" y="999892"/>
              <a:chExt cx="5184576" cy="1937232"/>
            </a:xfrm>
          </p:grpSpPr>
          <p:sp>
            <p:nvSpPr>
              <p:cNvPr id="4" name="平行四邊形 3"/>
              <p:cNvSpPr/>
              <p:nvPr/>
            </p:nvSpPr>
            <p:spPr>
              <a:xfrm>
                <a:off x="3133231" y="1944160"/>
                <a:ext cx="5184576" cy="992964"/>
              </a:xfrm>
              <a:prstGeom prst="parallelogram">
                <a:avLst>
                  <a:gd name="adj" fmla="val 9395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" name="立方體 1"/>
              <p:cNvSpPr/>
              <p:nvPr/>
            </p:nvSpPr>
            <p:spPr>
              <a:xfrm>
                <a:off x="5059725" y="1503948"/>
                <a:ext cx="1584176" cy="1008112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6877647" y="1946232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>
                    <a:latin typeface="微軟正黑體" pitchFamily="34" charset="-120"/>
                    <a:ea typeface="微軟正黑體" pitchFamily="34" charset="-120"/>
                  </a:rPr>
                  <a:t>叫我記憶體</a:t>
                </a:r>
                <a:endParaRPr lang="zh-TW" altLang="en-US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5005439" y="2487620"/>
                <a:ext cx="1516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微軟正黑體" pitchFamily="34" charset="-120"/>
                    <a:ea typeface="微軟正黑體" pitchFamily="34" charset="-120"/>
                  </a:rPr>
                  <a:t>0xFFACBB00</a:t>
                </a:r>
                <a:endParaRPr lang="zh-TW" altLang="en-US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5620452" y="999892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5400" dirty="0" smtClean="0"/>
                  <a:t>5</a:t>
                </a:r>
                <a:endParaRPr lang="zh-TW" altLang="en-US" sz="5400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5249843" y="2096325"/>
              <a:ext cx="951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(4bytes)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/>
              <a:t>如果是指標的</a:t>
            </a:r>
            <a:r>
              <a:rPr lang="zh-TW" altLang="en-US" sz="3200" dirty="0" smtClean="0"/>
              <a:t>指標</a:t>
            </a:r>
            <a:r>
              <a:rPr lang="en-US" altLang="zh-TW" sz="3200" dirty="0" smtClean="0"/>
              <a:t>…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82460" y="2230231"/>
            <a:ext cx="3520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**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ptr_ptr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= &amp;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162780" y="3261682"/>
            <a:ext cx="5184576" cy="1508267"/>
            <a:chOff x="3131840" y="4715852"/>
            <a:chExt cx="5184576" cy="1508267"/>
          </a:xfrm>
        </p:grpSpPr>
        <p:sp>
          <p:nvSpPr>
            <p:cNvPr id="6" name="平行四邊形 5"/>
            <p:cNvSpPr/>
            <p:nvPr/>
          </p:nvSpPr>
          <p:spPr>
            <a:xfrm>
              <a:off x="3131840" y="5231155"/>
              <a:ext cx="5184576" cy="992964"/>
            </a:xfrm>
            <a:prstGeom prst="parallelogram">
              <a:avLst>
                <a:gd name="adj" fmla="val 939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立方體 6"/>
            <p:cNvSpPr/>
            <p:nvPr/>
          </p:nvSpPr>
          <p:spPr>
            <a:xfrm>
              <a:off x="5058334" y="4790943"/>
              <a:ext cx="1584176" cy="100811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876256" y="5233227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叫我記憶體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004048" y="5774615"/>
              <a:ext cx="151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>0xFF9A8C04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177580" y="4715852"/>
              <a:ext cx="13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0xFF968C00</a:t>
              </a:r>
              <a:endParaRPr lang="zh-TW" altLang="en-US" dirty="0"/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28924"/>
              </p:ext>
            </p:extLst>
          </p:nvPr>
        </p:nvGraphicFramePr>
        <p:xfrm>
          <a:off x="360946" y="2829882"/>
          <a:ext cx="28092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78"/>
                <a:gridCol w="664280"/>
                <a:gridCol w="1318290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ptr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 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0xFF968C00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ptr_ptr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 **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0xFF9A8C04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120879" y="5373216"/>
            <a:ext cx="51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dereference: *</a:t>
            </a:r>
            <a:r>
              <a:rPr lang="en-US" altLang="zh-TW" sz="28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ptr_ptr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 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ptr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8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所以對指標做運算的意思</a:t>
            </a:r>
            <a:r>
              <a:rPr lang="zh-TW" altLang="en-US" sz="3200" dirty="0" smtClean="0"/>
              <a:t>是</a:t>
            </a:r>
            <a:r>
              <a:rPr lang="zh-TW" altLang="en-US" sz="3200" dirty="0"/>
              <a:t>：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對</a:t>
            </a:r>
            <a:r>
              <a:rPr lang="zh-TW" altLang="en-US" sz="3200" dirty="0"/>
              <a:t>記憶體位置做運算</a:t>
            </a:r>
            <a:r>
              <a:rPr lang="en-US" altLang="zh-TW" sz="3200" dirty="0" smtClean="0"/>
              <a:t>…</a:t>
            </a:r>
            <a:endParaRPr lang="zh-TW" altLang="en-US" sz="3200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93967"/>
              </p:ext>
            </p:extLst>
          </p:nvPr>
        </p:nvGraphicFramePr>
        <p:xfrm>
          <a:off x="467544" y="2634001"/>
          <a:ext cx="280924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878"/>
                <a:gridCol w="720080"/>
                <a:gridCol w="1318290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ptr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 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0xFF968C00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ptr3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 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0xFF968C04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4042282" y="2893053"/>
            <a:ext cx="3510670" cy="820633"/>
            <a:chOff x="3133231" y="1311756"/>
            <a:chExt cx="5184576" cy="1679898"/>
          </a:xfrm>
        </p:grpSpPr>
        <p:sp>
          <p:nvSpPr>
            <p:cNvPr id="20" name="平行四邊形 19"/>
            <p:cNvSpPr/>
            <p:nvPr/>
          </p:nvSpPr>
          <p:spPr>
            <a:xfrm>
              <a:off x="3133231" y="1944160"/>
              <a:ext cx="5184576" cy="992964"/>
            </a:xfrm>
            <a:prstGeom prst="parallelogram">
              <a:avLst>
                <a:gd name="adj" fmla="val 939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000" dirty="0"/>
            </a:p>
          </p:txBody>
        </p:sp>
        <p:sp>
          <p:nvSpPr>
            <p:cNvPr id="21" name="立方體 20"/>
            <p:cNvSpPr/>
            <p:nvPr/>
          </p:nvSpPr>
          <p:spPr>
            <a:xfrm>
              <a:off x="5059725" y="1503948"/>
              <a:ext cx="1584176" cy="100811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00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877647" y="1946231"/>
              <a:ext cx="1124952" cy="472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900" dirty="0" smtClean="0">
                  <a:latin typeface="微軟正黑體" pitchFamily="34" charset="-120"/>
                  <a:ea typeface="微軟正黑體" pitchFamily="34" charset="-120"/>
                </a:rPr>
                <a:t>叫我記憶體</a:t>
              </a:r>
              <a:endParaRPr lang="zh-TW" altLang="en-US" sz="9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005439" y="2487620"/>
              <a:ext cx="1342745" cy="504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0xFF968C00</a:t>
              </a:r>
              <a:endParaRPr lang="zh-TW" altLang="en-US" sz="1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021211" y="1311756"/>
              <a:ext cx="1602868" cy="630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0xFFACBB00</a:t>
              </a:r>
              <a:endParaRPr lang="zh-TW" altLang="en-US" sz="1400" dirty="0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467544" y="1774557"/>
            <a:ext cx="369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err="1" smtClean="0"/>
              <a:t>int</a:t>
            </a:r>
            <a:r>
              <a:rPr lang="en-US" altLang="zh-TW" sz="3600" dirty="0" smtClean="0"/>
              <a:t> * ptr3 = </a:t>
            </a:r>
            <a:r>
              <a:rPr lang="en-US" altLang="zh-TW" sz="3600" dirty="0" err="1" smtClean="0"/>
              <a:t>ptr</a:t>
            </a:r>
            <a:r>
              <a:rPr lang="en-US" altLang="zh-TW" sz="3600" dirty="0" smtClean="0"/>
              <a:t> + 3;</a:t>
            </a:r>
            <a:endParaRPr lang="zh-TW" altLang="en-US" sz="36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4075264" y="4982112"/>
            <a:ext cx="3510670" cy="812988"/>
            <a:chOff x="3133231" y="1327405"/>
            <a:chExt cx="5184576" cy="1664249"/>
          </a:xfrm>
        </p:grpSpPr>
        <p:sp>
          <p:nvSpPr>
            <p:cNvPr id="27" name="平行四邊形 26"/>
            <p:cNvSpPr/>
            <p:nvPr/>
          </p:nvSpPr>
          <p:spPr>
            <a:xfrm>
              <a:off x="3133231" y="1944160"/>
              <a:ext cx="5184576" cy="992964"/>
            </a:xfrm>
            <a:prstGeom prst="parallelogram">
              <a:avLst>
                <a:gd name="adj" fmla="val 939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000" dirty="0"/>
            </a:p>
          </p:txBody>
        </p:sp>
        <p:sp>
          <p:nvSpPr>
            <p:cNvPr id="28" name="立方體 27"/>
            <p:cNvSpPr/>
            <p:nvPr/>
          </p:nvSpPr>
          <p:spPr>
            <a:xfrm>
              <a:off x="5059725" y="1503948"/>
              <a:ext cx="1584176" cy="100811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00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877647" y="1946231"/>
              <a:ext cx="1124952" cy="472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900" dirty="0" smtClean="0">
                  <a:latin typeface="微軟正黑體" pitchFamily="34" charset="-120"/>
                  <a:ea typeface="微軟正黑體" pitchFamily="34" charset="-120"/>
                </a:rPr>
                <a:t>叫我記憶體</a:t>
              </a:r>
              <a:endParaRPr lang="zh-TW" altLang="en-US" sz="9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005439" y="2487620"/>
              <a:ext cx="1342745" cy="504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smtClean="0">
                  <a:latin typeface="微軟正黑體" pitchFamily="34" charset="-120"/>
                  <a:ea typeface="微軟正黑體" pitchFamily="34" charset="-120"/>
                </a:rPr>
                <a:t>0xFF968C04</a:t>
              </a:r>
              <a:endParaRPr lang="zh-TW" altLang="en-US" sz="10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021211" y="1327405"/>
              <a:ext cx="1609969" cy="630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0xFFACBB0C</a:t>
              </a:r>
              <a:endParaRPr lang="zh-TW" altLang="en-US" sz="1400" dirty="0"/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5095045" y="4114407"/>
            <a:ext cx="151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= 0xFFACBB0C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3083134" y="2276872"/>
            <a:ext cx="2296631" cy="616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500709" y="2051556"/>
            <a:ext cx="150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 </a:t>
            </a:r>
            <a:r>
              <a:rPr lang="zh-TW" altLang="en-US" dirty="0"/>
              <a:t>* </a:t>
            </a:r>
            <a:r>
              <a:rPr lang="en-US" altLang="zh-TW" dirty="0" err="1"/>
              <a:t>sizeof</a:t>
            </a:r>
            <a:r>
              <a:rPr lang="en-US" altLang="zh-TW" dirty="0"/>
              <a:t>(</a:t>
            </a:r>
            <a:r>
              <a:rPr lang="en-US" altLang="zh-TW" dirty="0" err="1"/>
              <a:t>int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4075264" y="2174509"/>
            <a:ext cx="1271519" cy="61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830599" y="24426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+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60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6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陣列其實也是個指標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 不過不能改</a:t>
            </a:r>
            <a:r>
              <a:rPr lang="en-US" altLang="zh-TW" sz="3200" dirty="0" smtClean="0"/>
              <a:t>(</a:t>
            </a:r>
            <a:r>
              <a:rPr lang="en-US" altLang="zh-TW" sz="3200" dirty="0" err="1" smtClean="0"/>
              <a:t>const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5536" y="1252326"/>
            <a:ext cx="24913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[3];</a:t>
            </a:r>
          </a:p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[0] = 5;</a:t>
            </a:r>
          </a:p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[2] = -10;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30171"/>
              </p:ext>
            </p:extLst>
          </p:nvPr>
        </p:nvGraphicFramePr>
        <p:xfrm>
          <a:off x="3580236" y="1556792"/>
          <a:ext cx="394409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87"/>
                <a:gridCol w="1010969"/>
                <a:gridCol w="1850836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*</a:t>
                      </a:r>
                      <a:r>
                        <a:rPr lang="zh-TW" altLang="en-US" sz="1600" dirty="0" smtClean="0"/>
                        <a:t> </a:t>
                      </a:r>
                      <a:r>
                        <a:rPr lang="en-US" altLang="zh-TW" sz="1600" dirty="0" err="1" smtClean="0"/>
                        <a:t>const</a:t>
                      </a:r>
                      <a:r>
                        <a:rPr lang="en-US" altLang="zh-TW" sz="1600" dirty="0" smtClean="0"/>
                        <a:t>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849714" y="4129070"/>
            <a:ext cx="7826742" cy="1937232"/>
            <a:chOff x="849714" y="4129070"/>
            <a:chExt cx="7826742" cy="1937232"/>
          </a:xfrm>
        </p:grpSpPr>
        <p:grpSp>
          <p:nvGrpSpPr>
            <p:cNvPr id="26" name="群組 25"/>
            <p:cNvGrpSpPr/>
            <p:nvPr/>
          </p:nvGrpSpPr>
          <p:grpSpPr>
            <a:xfrm>
              <a:off x="849714" y="4129070"/>
              <a:ext cx="7826742" cy="1937232"/>
              <a:chOff x="849714" y="4129070"/>
              <a:chExt cx="7826742" cy="1937232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849714" y="4129070"/>
                <a:ext cx="7826742" cy="1937232"/>
                <a:chOff x="849714" y="4129070"/>
                <a:chExt cx="7826742" cy="1937232"/>
              </a:xfrm>
            </p:grpSpPr>
            <p:grpSp>
              <p:nvGrpSpPr>
                <p:cNvPr id="3" name="群組 2"/>
                <p:cNvGrpSpPr/>
                <p:nvPr/>
              </p:nvGrpSpPr>
              <p:grpSpPr>
                <a:xfrm>
                  <a:off x="849714" y="4129070"/>
                  <a:ext cx="7826742" cy="1937232"/>
                  <a:chOff x="3133230" y="999892"/>
                  <a:chExt cx="7826742" cy="1937232"/>
                </a:xfrm>
              </p:grpSpPr>
              <p:sp>
                <p:nvSpPr>
                  <p:cNvPr id="4" name="平行四邊形 3"/>
                  <p:cNvSpPr/>
                  <p:nvPr/>
                </p:nvSpPr>
                <p:spPr>
                  <a:xfrm>
                    <a:off x="3133230" y="1944160"/>
                    <a:ext cx="7826742" cy="992964"/>
                  </a:xfrm>
                  <a:prstGeom prst="parallelogram">
                    <a:avLst>
                      <a:gd name="adj" fmla="val 93957"/>
                    </a:avLst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5" name="立方體 4"/>
                  <p:cNvSpPr/>
                  <p:nvPr/>
                </p:nvSpPr>
                <p:spPr>
                  <a:xfrm>
                    <a:off x="5059725" y="1503948"/>
                    <a:ext cx="1584176" cy="1008112"/>
                  </a:xfrm>
                  <a:prstGeom prst="cub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" name="文字方塊 5"/>
                  <p:cNvSpPr txBox="1"/>
                  <p:nvPr/>
                </p:nvSpPr>
                <p:spPr>
                  <a:xfrm>
                    <a:off x="6877647" y="1946232"/>
                    <a:ext cx="12105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600" dirty="0" smtClean="0">
                        <a:latin typeface="微軟正黑體" pitchFamily="34" charset="-120"/>
                        <a:ea typeface="微軟正黑體" pitchFamily="34" charset="-120"/>
                      </a:rPr>
                      <a:t>叫我記憶體</a:t>
                    </a:r>
                    <a:endParaRPr lang="zh-TW" altLang="en-US" sz="1600" dirty="0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7" name="文字方塊 6"/>
                  <p:cNvSpPr txBox="1"/>
                  <p:nvPr/>
                </p:nvSpPr>
                <p:spPr>
                  <a:xfrm>
                    <a:off x="4906963" y="2487620"/>
                    <a:ext cx="15165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dirty="0" smtClean="0">
                        <a:latin typeface="微軟正黑體" pitchFamily="34" charset="-120"/>
                        <a:ea typeface="微軟正黑體" pitchFamily="34" charset="-120"/>
                      </a:rPr>
                      <a:t>0xFFACBB00</a:t>
                    </a:r>
                    <a:endParaRPr lang="zh-TW" altLang="en-US" dirty="0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sp>
                <p:nvSpPr>
                  <p:cNvPr id="8" name="文字方塊 7"/>
                  <p:cNvSpPr txBox="1"/>
                  <p:nvPr/>
                </p:nvSpPr>
                <p:spPr>
                  <a:xfrm>
                    <a:off x="5620452" y="999892"/>
                    <a:ext cx="535724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5400" dirty="0" smtClean="0"/>
                      <a:t>5</a:t>
                    </a:r>
                    <a:endParaRPr lang="zh-TW" altLang="en-US" sz="5400" dirty="0"/>
                  </a:p>
                </p:txBody>
              </p:sp>
            </p:grpSp>
            <p:sp>
              <p:nvSpPr>
                <p:cNvPr id="20" name="文字方塊 19"/>
                <p:cNvSpPr txBox="1"/>
                <p:nvPr/>
              </p:nvSpPr>
              <p:spPr>
                <a:xfrm>
                  <a:off x="3995936" y="5616798"/>
                  <a:ext cx="1516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微軟正黑體" pitchFamily="34" charset="-120"/>
                      <a:ea typeface="微軟正黑體" pitchFamily="34" charset="-120"/>
                    </a:rPr>
                    <a:t>0xFFACBB04</a:t>
                  </a:r>
                  <a:endParaRPr lang="zh-TW" altLang="en-US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5400695" y="5611012"/>
                  <a:ext cx="15373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微軟正黑體" pitchFamily="34" charset="-120"/>
                      <a:ea typeface="微軟正黑體" pitchFamily="34" charset="-120"/>
                    </a:rPr>
                    <a:t>0xFFACBB08</a:t>
                  </a:r>
                  <a:endParaRPr lang="zh-TW" altLang="en-US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17" name="立方體 16"/>
              <p:cNvSpPr/>
              <p:nvPr/>
            </p:nvSpPr>
            <p:spPr>
              <a:xfrm>
                <a:off x="4112656" y="4622334"/>
                <a:ext cx="1584176" cy="1008112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立方體 17"/>
              <p:cNvSpPr/>
              <p:nvPr/>
            </p:nvSpPr>
            <p:spPr>
              <a:xfrm>
                <a:off x="5438784" y="4622072"/>
                <a:ext cx="1584176" cy="1008112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4739511" y="4129070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 smtClean="0"/>
                <a:t>?</a:t>
              </a:r>
              <a:endParaRPr lang="zh-TW" altLang="en-US" sz="5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24128" y="4129070"/>
              <a:ext cx="10983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 smtClean="0"/>
                <a:t>-10</a:t>
              </a:r>
              <a:endParaRPr lang="zh-TW" altLang="en-US" sz="5400" dirty="0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555776" y="3430741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err="1" smtClean="0">
                <a:solidFill>
                  <a:srgbClr val="FF0000"/>
                </a:solidFill>
              </a:rPr>
              <a:t>num</a:t>
            </a:r>
            <a:r>
              <a:rPr lang="en-US" altLang="zh-TW" sz="3600" dirty="0" smtClean="0">
                <a:solidFill>
                  <a:srgbClr val="FF0000"/>
                </a:solidFill>
              </a:rPr>
              <a:t>[2] </a:t>
            </a:r>
            <a:r>
              <a:rPr lang="en-US" altLang="zh-TW" sz="3600" dirty="0" smtClean="0">
                <a:solidFill>
                  <a:srgbClr val="FF0000"/>
                </a:solidFill>
                <a:sym typeface="Wingdings" pitchFamily="2" charset="2"/>
              </a:rPr>
              <a:t> *(</a:t>
            </a:r>
            <a:r>
              <a:rPr lang="en-US" altLang="zh-TW" sz="3600" dirty="0" err="1" smtClean="0">
                <a:solidFill>
                  <a:srgbClr val="FF0000"/>
                </a:solidFill>
                <a:sym typeface="Wingdings" pitchFamily="2" charset="2"/>
              </a:rPr>
              <a:t>num</a:t>
            </a:r>
            <a:r>
              <a:rPr lang="en-US" altLang="zh-TW" sz="3600" dirty="0" smtClean="0">
                <a:solidFill>
                  <a:srgbClr val="FF0000"/>
                </a:solidFill>
                <a:sym typeface="Wingdings" pitchFamily="2" charset="2"/>
              </a:rPr>
              <a:t> + 2)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4866593" y="3018692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num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+ 1;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14455"/>
              </p:ext>
            </p:extLst>
          </p:nvPr>
        </p:nvGraphicFramePr>
        <p:xfrm>
          <a:off x="558675" y="2492896"/>
          <a:ext cx="394409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287"/>
                <a:gridCol w="1010969"/>
                <a:gridCol w="1850836"/>
              </a:tblGrid>
              <a:tr h="187751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變數名稱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變數型態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記憶體位置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num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const</a:t>
                      </a:r>
                      <a:r>
                        <a:rPr lang="en-US" altLang="zh-TW" sz="1600" dirty="0" smtClean="0"/>
                        <a:t> </a:t>
                      </a:r>
                      <a:r>
                        <a:rPr lang="en-US" altLang="zh-TW" sz="1600" dirty="0" err="1" smtClean="0"/>
                        <a:t>int</a:t>
                      </a:r>
                      <a:r>
                        <a:rPr lang="en-US" altLang="zh-TW" sz="1600" dirty="0" smtClean="0"/>
                        <a:t>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0xFFACBB00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ptr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smtClean="0"/>
                        <a:t>int *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0xFF968C00</a:t>
                      </a:r>
                      <a:endParaRPr lang="zh-TW" altLang="en-US" sz="1600" dirty="0"/>
                    </a:p>
                  </a:txBody>
                  <a:tcPr/>
                </a:tc>
              </a:tr>
              <a:tr h="187751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…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620174" y="340637"/>
            <a:ext cx="6382289" cy="1494992"/>
            <a:chOff x="849714" y="4129070"/>
            <a:chExt cx="7826742" cy="1873411"/>
          </a:xfrm>
        </p:grpSpPr>
        <p:grpSp>
          <p:nvGrpSpPr>
            <p:cNvPr id="12" name="群組 11"/>
            <p:cNvGrpSpPr/>
            <p:nvPr/>
          </p:nvGrpSpPr>
          <p:grpSpPr>
            <a:xfrm>
              <a:off x="849714" y="4129070"/>
              <a:ext cx="7826742" cy="1873410"/>
              <a:chOff x="849714" y="4129070"/>
              <a:chExt cx="7826742" cy="1873410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849714" y="4129070"/>
                <a:ext cx="7826742" cy="1873410"/>
                <a:chOff x="3133230" y="999892"/>
                <a:chExt cx="7826742" cy="1873410"/>
              </a:xfrm>
            </p:grpSpPr>
            <p:sp>
              <p:nvSpPr>
                <p:cNvPr id="4" name="平行四邊形 3"/>
                <p:cNvSpPr/>
                <p:nvPr/>
              </p:nvSpPr>
              <p:spPr>
                <a:xfrm>
                  <a:off x="3133230" y="1679322"/>
                  <a:ext cx="7826742" cy="1171844"/>
                </a:xfrm>
                <a:prstGeom prst="parallelogram">
                  <a:avLst>
                    <a:gd name="adj" fmla="val 93957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 dirty="0"/>
                </a:p>
              </p:txBody>
            </p:sp>
            <p:sp>
              <p:nvSpPr>
                <p:cNvPr id="5" name="立方體 4"/>
                <p:cNvSpPr/>
                <p:nvPr/>
              </p:nvSpPr>
              <p:spPr>
                <a:xfrm>
                  <a:off x="5059725" y="1503948"/>
                  <a:ext cx="1584176" cy="1008112"/>
                </a:xfrm>
                <a:prstGeom prst="cub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6" name="文字方塊 5"/>
                <p:cNvSpPr txBox="1"/>
                <p:nvPr/>
              </p:nvSpPr>
              <p:spPr>
                <a:xfrm>
                  <a:off x="6877648" y="1946231"/>
                  <a:ext cx="1170042" cy="347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200" dirty="0" smtClean="0">
                      <a:latin typeface="微軟正黑體" pitchFamily="34" charset="-120"/>
                      <a:ea typeface="微軟正黑體" pitchFamily="34" charset="-120"/>
                    </a:rPr>
                    <a:t>叫我記憶體</a:t>
                  </a:r>
                  <a:endParaRPr lang="zh-TW" altLang="en-US" sz="1200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7" name="文字方塊 6"/>
                <p:cNvSpPr txBox="1"/>
                <p:nvPr/>
              </p:nvSpPr>
              <p:spPr>
                <a:xfrm>
                  <a:off x="4906963" y="2487619"/>
                  <a:ext cx="1503284" cy="38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 smtClean="0">
                      <a:latin typeface="微軟正黑體" pitchFamily="34" charset="-120"/>
                      <a:ea typeface="微軟正黑體" pitchFamily="34" charset="-120"/>
                    </a:rPr>
                    <a:t>0xFFACBB00</a:t>
                  </a:r>
                  <a:endParaRPr lang="zh-TW" altLang="en-US" sz="1400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5620452" y="999892"/>
                  <a:ext cx="576371" cy="964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4400" dirty="0" smtClean="0"/>
                    <a:t>5</a:t>
                  </a:r>
                  <a:endParaRPr lang="zh-TW" altLang="en-US" sz="4400" dirty="0"/>
                </a:p>
              </p:txBody>
            </p:sp>
          </p:grpSp>
          <p:sp>
            <p:nvSpPr>
              <p:cNvPr id="17" name="立方體 16"/>
              <p:cNvSpPr/>
              <p:nvPr/>
            </p:nvSpPr>
            <p:spPr>
              <a:xfrm>
                <a:off x="4112656" y="4622334"/>
                <a:ext cx="1584176" cy="1008112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8" name="立方體 17"/>
              <p:cNvSpPr/>
              <p:nvPr/>
            </p:nvSpPr>
            <p:spPr>
              <a:xfrm>
                <a:off x="5438784" y="4622072"/>
                <a:ext cx="1584176" cy="1008112"/>
              </a:xfrm>
              <a:prstGeom prst="cub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739511" y="4129070"/>
                <a:ext cx="546886" cy="96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400" dirty="0" smtClean="0"/>
                  <a:t>?</a:t>
                </a:r>
                <a:endParaRPr lang="zh-TW" altLang="en-US" sz="4400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724128" y="4129070"/>
                <a:ext cx="1138590" cy="96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400" dirty="0" smtClean="0"/>
                  <a:t>-10</a:t>
                </a:r>
                <a:endParaRPr lang="zh-TW" altLang="en-US" sz="4400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3995937" y="5616798"/>
              <a:ext cx="1503284" cy="385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微軟正黑體" pitchFamily="34" charset="-120"/>
                  <a:ea typeface="微軟正黑體" pitchFamily="34" charset="-120"/>
                </a:rPr>
                <a:t>0xFFACBB04</a:t>
              </a:r>
              <a:endParaRPr lang="zh-TW" altLang="en-US" sz="1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00695" y="5611012"/>
              <a:ext cx="1503284" cy="385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微軟正黑體" pitchFamily="34" charset="-120"/>
                  <a:ea typeface="微軟正黑體" pitchFamily="34" charset="-120"/>
                </a:rPr>
                <a:t>0xFFACBB08</a:t>
              </a:r>
              <a:endParaRPr lang="zh-TW" altLang="en-US" sz="1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913758" y="4051838"/>
            <a:ext cx="5184576" cy="1508267"/>
            <a:chOff x="3131840" y="4715852"/>
            <a:chExt cx="5184576" cy="1508267"/>
          </a:xfrm>
        </p:grpSpPr>
        <p:sp>
          <p:nvSpPr>
            <p:cNvPr id="30" name="平行四邊形 29"/>
            <p:cNvSpPr/>
            <p:nvPr/>
          </p:nvSpPr>
          <p:spPr>
            <a:xfrm>
              <a:off x="3131840" y="5231155"/>
              <a:ext cx="5184576" cy="992964"/>
            </a:xfrm>
            <a:prstGeom prst="parallelogram">
              <a:avLst>
                <a:gd name="adj" fmla="val 939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立方體 30"/>
            <p:cNvSpPr/>
            <p:nvPr/>
          </p:nvSpPr>
          <p:spPr>
            <a:xfrm>
              <a:off x="5058334" y="4790943"/>
              <a:ext cx="1584176" cy="100811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876256" y="5233227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叫我記憶體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004048" y="577461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>0xFF968C00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177580" y="4715852"/>
              <a:ext cx="133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0xFFACBB04</a:t>
              </a:r>
              <a:endParaRPr lang="zh-TW" altLang="en-US" dirty="0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531054" y="5667345"/>
            <a:ext cx="451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Q: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printf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“%d”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ptr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[1] );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059227" y="5737066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A: -10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79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498</Words>
  <Application>Microsoft Office PowerPoint</Application>
  <PresentationFormat>如螢幕大小 (4:3)</PresentationFormat>
  <Paragraphs>191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101北一女中 資訊選手培訓營</vt:lpstr>
      <vt:lpstr>PowerPoint 簡報</vt:lpstr>
      <vt:lpstr>PowerPoint 簡報</vt:lpstr>
      <vt:lpstr>PowerPoint 簡報</vt:lpstr>
      <vt:lpstr>PowerPoint 簡報</vt:lpstr>
      <vt:lpstr>如果是指標的指標…</vt:lpstr>
      <vt:lpstr>所以對指標做運算的意思是： 對記憶體位置做運算…</vt:lpstr>
      <vt:lpstr>陣列其實也是個指標… 不過不能改(const)</vt:lpstr>
      <vt:lpstr>PowerPoint 簡報</vt:lpstr>
      <vt:lpstr>練習時間！</vt:lpstr>
      <vt:lpstr>現在，有沒有覺得指標不再是一團迷霧了呢？</vt:lpstr>
      <vt:lpstr>再多講一點點： 結構(structure)！</vt:lpstr>
      <vt:lpstr>結構的語法大概長這樣…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101北一女中 資訊選手培訓營</dc:title>
  <dc:creator>anfranion</dc:creator>
  <cp:lastModifiedBy>anfranion</cp:lastModifiedBy>
  <cp:revision>101</cp:revision>
  <dcterms:created xsi:type="dcterms:W3CDTF">2012-07-01T01:38:16Z</dcterms:created>
  <dcterms:modified xsi:type="dcterms:W3CDTF">2012-07-08T16:28:38Z</dcterms:modified>
</cp:coreProperties>
</file>